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8" d="100"/>
          <a:sy n="68" d="100"/>
        </p:scale>
        <p:origin x="-1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1638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12292"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1639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8A6CEE7B-BF1C-4AEE-9302-748A8BEAC09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6D3811F1-AB13-42B6-A5FA-4D2EF45CACB2}" type="slidenum">
              <a:rPr lang="en-US"/>
              <a:pPr/>
              <a:t>5</a:t>
            </a:fld>
            <a:endParaRPr 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r>
              <a:rPr lang="en-US" smtClean="0"/>
              <a:t>On 2, if continents were to move toward the equator, less land would be snow covered and thus the climate would warm.  Also, because chemical reactions between rainwater and exposed rock remove CO2 from the atmosphere, changes in worldwide rainfall can change amount of CO2 in the atmosphere.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DCB0505E-BC9F-4D25-AE92-8117EFA6C65C}" type="slidenum">
              <a:rPr lang="en-US"/>
              <a:pPr/>
              <a:t>6</a:t>
            </a:fld>
            <a:endParaRPr 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r>
              <a:rPr lang="en-US" smtClean="0"/>
              <a:t>5.  The proxy record includes tree ring analysis, ice cores, coral reef chemistry, ocean sediments, boreholes, and more.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9DF935CC-F162-4B71-9C98-CB225EB8BB97}" type="slidenum">
              <a:rPr lang="en-US"/>
              <a:pPr/>
              <a:t>7</a:t>
            </a:fld>
            <a:endParaRPr 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smtClean="0"/>
              <a:t>Mid century period of cooling attributed to increased reflection of sunlight from increasing sulfur emissions.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31A31DD-DF61-4276-B818-945FFB89057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766D808-A1C0-48EF-99E1-E4766D42B6F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2B78EB3-3650-4D57-A0CB-23731AC2C8B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1B660A0-C8EB-4897-B945-EC7C81939FD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D2A3A9FF-2046-40A5-BADD-D3BE0FB07A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4190005-E654-4BB0-820F-1FDCAE05A21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F574AE29-F45D-44BB-AE3B-3AAA0A6572A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711A7492-8EAB-437D-B90C-02F6B91FAD6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12343E69-698E-4C12-B46B-F151E6E1A12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67986BD-C6EB-4221-BF15-AAC1CDA859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7BC7794-7D4C-47B2-A796-547EE71534B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B58C43F-7D91-4968-8FEB-284C81C6DD4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www.nytimes.com/2008/11/18/science/18trees.html?em" TargetMode="External"/><Relationship Id="rId2" Type="http://schemas.openxmlformats.org/officeDocument/2006/relationships/hyperlink" Target="http://www.aibs.org/bioscience-press-releases/resources/Jun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csusa.org/global_warming/science_and_impacts/science/global-thermometer-still-climbing.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981200"/>
            <a:ext cx="8229600" cy="1752600"/>
          </a:xfrm>
        </p:spPr>
        <p:txBody>
          <a:bodyPr/>
          <a:lstStyle/>
          <a:p>
            <a:pPr eaLnBrk="1" hangingPunct="1"/>
            <a:r>
              <a:rPr lang="en-US" sz="3200" smtClean="0"/>
              <a:t>Key Questions about Climate Change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563562"/>
          </a:xfrm>
        </p:spPr>
        <p:txBody>
          <a:bodyPr/>
          <a:lstStyle/>
          <a:p>
            <a:pPr eaLnBrk="1" hangingPunct="1"/>
            <a:r>
              <a:rPr lang="en-US" sz="2800" smtClean="0">
                <a:solidFill>
                  <a:srgbClr val="FF0000"/>
                </a:solidFill>
              </a:rPr>
              <a:t>4. What are likely impacts of global warming </a:t>
            </a:r>
            <a:r>
              <a:rPr lang="en-US" sz="2400" smtClean="0">
                <a:solidFill>
                  <a:srgbClr val="FF0000"/>
                </a:solidFill>
              </a:rPr>
              <a:t>?</a:t>
            </a:r>
          </a:p>
        </p:txBody>
      </p:sp>
      <p:sp>
        <p:nvSpPr>
          <p:cNvPr id="20483" name="Rectangle 3"/>
          <p:cNvSpPr>
            <a:spLocks noGrp="1" noChangeArrowheads="1"/>
          </p:cNvSpPr>
          <p:nvPr>
            <p:ph type="body" idx="1"/>
          </p:nvPr>
        </p:nvSpPr>
        <p:spPr>
          <a:xfrm>
            <a:off x="457200" y="1219200"/>
            <a:ext cx="8229600" cy="5181600"/>
          </a:xfrm>
        </p:spPr>
        <p:txBody>
          <a:bodyPr/>
          <a:lstStyle/>
          <a:p>
            <a:pPr eaLnBrk="1" hangingPunct="1">
              <a:lnSpc>
                <a:spcPct val="80000"/>
              </a:lnSpc>
            </a:pPr>
            <a:r>
              <a:rPr lang="en-US" sz="1800" smtClean="0"/>
              <a:t>Island nations and low income countries will have the most difficulty mitigating negative impacts</a:t>
            </a:r>
          </a:p>
          <a:p>
            <a:pPr eaLnBrk="1" hangingPunct="1">
              <a:lnSpc>
                <a:spcPct val="80000"/>
              </a:lnSpc>
            </a:pPr>
            <a:r>
              <a:rPr lang="en-US" sz="1800" smtClean="0"/>
              <a:t>Food security risks are greatest for those who are poor, isolated, landless, and/or living near sea level (example Bangladesh)</a:t>
            </a:r>
          </a:p>
          <a:p>
            <a:pPr eaLnBrk="1" hangingPunct="1">
              <a:lnSpc>
                <a:spcPct val="80000"/>
              </a:lnSpc>
            </a:pPr>
            <a:r>
              <a:rPr lang="en-US" sz="1800" smtClean="0"/>
              <a:t>280 million people depending on coral reef environments for a significant part of their food intake will need to migrate or import more food</a:t>
            </a:r>
          </a:p>
          <a:p>
            <a:pPr eaLnBrk="1" hangingPunct="1">
              <a:lnSpc>
                <a:spcPct val="80000"/>
              </a:lnSpc>
            </a:pPr>
            <a:r>
              <a:rPr lang="en-US" sz="1800" smtClean="0"/>
              <a:t>High latitude regions may see increased grain production (mostly wealthy countries including Canada, Scandinavian nations, Russia)</a:t>
            </a:r>
          </a:p>
          <a:p>
            <a:pPr eaLnBrk="1" hangingPunct="1">
              <a:lnSpc>
                <a:spcPct val="80000"/>
              </a:lnSpc>
            </a:pPr>
            <a:r>
              <a:rPr lang="en-US" sz="1800" smtClean="0"/>
              <a:t>Expansion of the latitudes and altitudes of diseases, including malaria, dengue fever, yellow fever (all mosquito vectored).</a:t>
            </a:r>
          </a:p>
          <a:p>
            <a:pPr eaLnBrk="1" hangingPunct="1">
              <a:lnSpc>
                <a:spcPct val="80000"/>
              </a:lnSpc>
            </a:pPr>
            <a:r>
              <a:rPr lang="en-US" sz="1800" smtClean="0"/>
              <a:t>Regions relying on snowmelt waters will have to make changes.</a:t>
            </a:r>
          </a:p>
          <a:p>
            <a:pPr eaLnBrk="1" hangingPunct="1">
              <a:lnSpc>
                <a:spcPct val="80000"/>
              </a:lnSpc>
            </a:pPr>
            <a:r>
              <a:rPr lang="en-US" sz="1800" smtClean="0"/>
              <a:t>Second and third order impacts are difficult to predict, but can be potentially devastating.  Example: Western Pine Beetle damage</a:t>
            </a:r>
          </a:p>
          <a:p>
            <a:pPr eaLnBrk="1" hangingPunct="1">
              <a:lnSpc>
                <a:spcPct val="80000"/>
              </a:lnSpc>
              <a:buFontTx/>
              <a:buNone/>
            </a:pPr>
            <a:r>
              <a:rPr lang="en-US" sz="1200" smtClean="0"/>
              <a:t>        </a:t>
            </a:r>
            <a:r>
              <a:rPr lang="en-US" sz="1200" smtClean="0">
                <a:hlinkClick r:id="rId2"/>
              </a:rPr>
              <a:t>http://www.aibs.org/bioscience-press-releases/resources/June.pdf</a:t>
            </a:r>
            <a:endParaRPr lang="en-US" sz="1200" smtClean="0"/>
          </a:p>
          <a:p>
            <a:pPr eaLnBrk="1" hangingPunct="1">
              <a:lnSpc>
                <a:spcPct val="80000"/>
              </a:lnSpc>
              <a:buFontTx/>
              <a:buNone/>
            </a:pPr>
            <a:r>
              <a:rPr lang="en-US" sz="1200" smtClean="0"/>
              <a:t>        </a:t>
            </a:r>
            <a:r>
              <a:rPr lang="en-US" sz="1200" smtClean="0">
                <a:hlinkClick r:id="rId3"/>
              </a:rPr>
              <a:t>http://www.nytimes.com/2008/11/18/science/18trees.html?em</a:t>
            </a:r>
            <a:endParaRPr lang="en-US" sz="1200" smtClean="0"/>
          </a:p>
          <a:p>
            <a:pPr eaLnBrk="1" hangingPunct="1">
              <a:lnSpc>
                <a:spcPct val="80000"/>
              </a:lnSpc>
              <a:buFontTx/>
              <a:buNone/>
            </a:pPr>
            <a:endParaRPr lang="en-US" sz="1200" smtClean="0"/>
          </a:p>
          <a:p>
            <a:pPr eaLnBrk="1" hangingPunct="1">
              <a:lnSpc>
                <a:spcPct val="80000"/>
              </a:lnSpc>
              <a:buFontTx/>
              <a:buNone/>
            </a:pPr>
            <a:r>
              <a:rPr lang="en-US" sz="1200" smtClean="0"/>
              <a:t>        </a:t>
            </a:r>
            <a:r>
              <a:rPr lang="en-US" sz="1800" smtClean="0"/>
              <a:t>Warmer temperatures cause trees to be more drought stressed, and thus are less able to secrete enough pitch to immobilize larvae.   Also, extreme winter cold used to kill many overwintering beetles, but winters of past 30 years are not so cold.</a:t>
            </a:r>
            <a:r>
              <a:rPr lang="en-US" sz="1200" smtClean="0"/>
              <a:t>  </a:t>
            </a:r>
            <a:br>
              <a:rPr lang="en-US" sz="1200" smtClean="0"/>
            </a:br>
            <a:endParaRPr lang="en-US" sz="1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5" end="5"/>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6" end="6"/>
                                            </p:txEl>
                                          </p:spTgt>
                                        </p:tgtEl>
                                        <p:attrNameLst>
                                          <p:attrName>ppt_c</p:attrName>
                                        </p:attrNameLst>
                                      </p:cBhvr>
                                      <p:to>
                                        <a:schemeClr val="bg2"/>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7" end="7"/>
                                            </p:txEl>
                                          </p:spTgt>
                                        </p:tgtEl>
                                        <p:attrNameLst>
                                          <p:attrName>ppt_c</p:attrName>
                                        </p:attrNameLst>
                                      </p:cBhvr>
                                      <p:to>
                                        <a:schemeClr val="bg2"/>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48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8" end="8"/>
                                            </p:txEl>
                                          </p:spTgt>
                                        </p:tgtEl>
                                        <p:attrNameLst>
                                          <p:attrName>ppt_c</p:attrName>
                                        </p:attrNameLst>
                                      </p:cBhvr>
                                      <p:to>
                                        <a:schemeClr val="bg2"/>
                                      </p:to>
                                    </p:animClr>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483">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10" end="1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74638"/>
            <a:ext cx="8686800" cy="1143000"/>
          </a:xfrm>
        </p:spPr>
        <p:txBody>
          <a:bodyPr/>
          <a:lstStyle/>
          <a:p>
            <a:pPr eaLnBrk="1" hangingPunct="1"/>
            <a:r>
              <a:rPr lang="en-US" sz="3200" smtClean="0"/>
              <a:t>1.  </a:t>
            </a:r>
            <a:r>
              <a:rPr lang="en-US" sz="3200" smtClean="0">
                <a:solidFill>
                  <a:srgbClr val="FF0000"/>
                </a:solidFill>
              </a:rPr>
              <a:t>Is the lower atmosphere becoming warmer?</a:t>
            </a:r>
          </a:p>
        </p:txBody>
      </p:sp>
      <p:sp>
        <p:nvSpPr>
          <p:cNvPr id="7171" name="Rectangle 3"/>
          <p:cNvSpPr>
            <a:spLocks noGrp="1" noChangeArrowheads="1"/>
          </p:cNvSpPr>
          <p:nvPr>
            <p:ph type="body" idx="1"/>
          </p:nvPr>
        </p:nvSpPr>
        <p:spPr>
          <a:xfrm>
            <a:off x="457200" y="1600200"/>
            <a:ext cx="8305800" cy="4876800"/>
          </a:xfrm>
        </p:spPr>
        <p:txBody>
          <a:bodyPr/>
          <a:lstStyle/>
          <a:p>
            <a:pPr marL="609600" indent="-609600" eaLnBrk="1" hangingPunct="1">
              <a:buFontTx/>
              <a:buAutoNum type="arabicPeriod"/>
            </a:pPr>
            <a:r>
              <a:rPr lang="en-US" sz="2400" u="sng" smtClean="0"/>
              <a:t>The global average surface thermometer record</a:t>
            </a:r>
            <a:r>
              <a:rPr lang="en-US" sz="2400" smtClean="0"/>
              <a:t> </a:t>
            </a:r>
            <a:r>
              <a:rPr lang="en-US" sz="2400" u="sng" smtClean="0"/>
              <a:t>shows warming</a:t>
            </a:r>
            <a:r>
              <a:rPr lang="en-US" sz="2400" smtClean="0"/>
              <a:t> of 0.4 </a:t>
            </a:r>
            <a:r>
              <a:rPr lang="en-US" sz="2400" smtClean="0">
                <a:cs typeface="Arial" charset="0"/>
              </a:rPr>
              <a:t>°</a:t>
            </a:r>
            <a:r>
              <a:rPr lang="en-US" sz="2400" smtClean="0"/>
              <a:t> – 0.8</a:t>
            </a:r>
            <a:r>
              <a:rPr lang="en-US" sz="2400" smtClean="0">
                <a:cs typeface="Arial" charset="0"/>
              </a:rPr>
              <a:t>° C during the past century.  The 1990s were the warmest decade since measurements began in 1850s. </a:t>
            </a:r>
            <a:r>
              <a:rPr lang="en-US" sz="1100" smtClean="0">
                <a:cs typeface="Arial" charset="0"/>
                <a:hlinkClick r:id="rId2"/>
              </a:rPr>
              <a:t>http://www.ucsusa.org/global_warming/science_and_impacts/science/global-thermometer-still-climbing.html</a:t>
            </a:r>
            <a:endParaRPr lang="en-US" sz="2400" smtClean="0">
              <a:cs typeface="Arial" charset="0"/>
            </a:endParaRPr>
          </a:p>
          <a:p>
            <a:pPr marL="609600" indent="-609600" eaLnBrk="1" hangingPunct="1">
              <a:buFontTx/>
              <a:buAutoNum type="arabicPeriod"/>
            </a:pPr>
            <a:r>
              <a:rPr lang="en-US" sz="2400" smtClean="0">
                <a:cs typeface="Arial" charset="0"/>
              </a:rPr>
              <a:t>Of 144 </a:t>
            </a:r>
            <a:r>
              <a:rPr lang="en-US" sz="2400" u="sng" smtClean="0">
                <a:cs typeface="Arial" charset="0"/>
              </a:rPr>
              <a:t>glaciers</a:t>
            </a:r>
            <a:r>
              <a:rPr lang="en-US" sz="2400" smtClean="0">
                <a:cs typeface="Arial" charset="0"/>
              </a:rPr>
              <a:t> monitored since 1900, 142 have </a:t>
            </a:r>
            <a:r>
              <a:rPr lang="en-US" sz="2400" u="sng" smtClean="0">
                <a:cs typeface="Arial" charset="0"/>
              </a:rPr>
              <a:t>retreated</a:t>
            </a:r>
            <a:r>
              <a:rPr lang="en-US" sz="2400" smtClean="0">
                <a:cs typeface="Arial" charset="0"/>
              </a:rPr>
              <a:t>, and retreats overall closely mirror global average temperature changes.</a:t>
            </a:r>
          </a:p>
          <a:p>
            <a:pPr marL="609600" indent="-609600" eaLnBrk="1" hangingPunct="1">
              <a:buFontTx/>
              <a:buAutoNum type="arabicPeriod"/>
            </a:pPr>
            <a:r>
              <a:rPr lang="en-US" sz="2400" u="sng" smtClean="0">
                <a:cs typeface="Arial" charset="0"/>
              </a:rPr>
              <a:t>Global average sea level has risen</a:t>
            </a:r>
            <a:r>
              <a:rPr lang="en-US" sz="2400" smtClean="0">
                <a:cs typeface="Arial" charset="0"/>
              </a:rPr>
              <a:t> 15 cm. in past century.  Thermal expansion of seas and glacier melting are key contributors.  </a:t>
            </a:r>
            <a:r>
              <a:rPr lang="en-US" sz="2400" smtClean="0">
                <a:solidFill>
                  <a:srgbClr val="996633"/>
                </a:solidFill>
                <a:cs typeface="Arial" charset="0"/>
              </a:rPr>
              <a:t>Geological data suggest seas rose at 0.1 to 0.2mm per yr. over last 1000 yrs., but 1 to 2 mm per year in past 100 yrs. (tide gage data)</a:t>
            </a:r>
          </a:p>
          <a:p>
            <a:pPr marL="609600" indent="-609600" eaLnBrk="1" hangingPunct="1">
              <a:buFontTx/>
              <a:buAutoNum type="arabicPeriod"/>
            </a:pPr>
            <a:endParaRPr lang="en-US" sz="2400" smtClean="0">
              <a:cs typeface="Arial" charset="0"/>
            </a:endParaRPr>
          </a:p>
          <a:p>
            <a:pPr marL="609600" indent="-609600" eaLnBrk="1" hangingPunct="1">
              <a:buFontTx/>
              <a:buAutoNum type="arabicPeriod"/>
            </a:pPr>
            <a:endParaRPr lang="en-US" sz="2400" smtClean="0">
              <a:cs typeface="Arial" charset="0"/>
            </a:endParaRPr>
          </a:p>
          <a:p>
            <a:pPr marL="609600" indent="-609600" eaLnBrk="1" hangingPunct="1">
              <a:buFontTx/>
              <a:buAutoNum type="arabicPeriod"/>
            </a:pPr>
            <a:endParaRPr lang="en-US" sz="2400"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200" smtClean="0"/>
              <a:t>1.  Is the lower atmosphere becoming warmer? (con’t)</a:t>
            </a:r>
          </a:p>
        </p:txBody>
      </p:sp>
      <p:sp>
        <p:nvSpPr>
          <p:cNvPr id="8195" name="Rectangle 3"/>
          <p:cNvSpPr>
            <a:spLocks noGrp="1" noChangeArrowheads="1"/>
          </p:cNvSpPr>
          <p:nvPr>
            <p:ph type="body" idx="1"/>
          </p:nvPr>
        </p:nvSpPr>
        <p:spPr/>
        <p:txBody>
          <a:bodyPr/>
          <a:lstStyle/>
          <a:p>
            <a:pPr marL="609600" indent="-609600" eaLnBrk="1" hangingPunct="1">
              <a:buFontTx/>
              <a:buAutoNum type="arabicPeriod" startAt="4"/>
            </a:pPr>
            <a:r>
              <a:rPr lang="en-US" sz="2800" smtClean="0"/>
              <a:t>Average area of </a:t>
            </a:r>
            <a:r>
              <a:rPr lang="en-US" sz="2800" u="sng" smtClean="0"/>
              <a:t>Arctic sea ice cover</a:t>
            </a:r>
            <a:r>
              <a:rPr lang="en-US" sz="2800" smtClean="0"/>
              <a:t> has decreased by about 2.8% per decade since 1973, when systematic monitoring began.  </a:t>
            </a:r>
            <a:r>
              <a:rPr lang="en-US" sz="2800" u="sng" smtClean="0"/>
              <a:t>Average Arctic sea ice thickness</a:t>
            </a:r>
            <a:r>
              <a:rPr lang="en-US" sz="2800" smtClean="0"/>
              <a:t> has declined by 40%, from 3.1 to 1.9 meters.</a:t>
            </a:r>
          </a:p>
          <a:p>
            <a:pPr marL="609600" indent="-609600" eaLnBrk="1" hangingPunct="1">
              <a:buFontTx/>
              <a:buAutoNum type="arabicPeriod" startAt="4"/>
            </a:pPr>
            <a:r>
              <a:rPr lang="en-US" sz="2800" u="sng" smtClean="0"/>
              <a:t>Sub-surface ocean temperatures</a:t>
            </a:r>
            <a:r>
              <a:rPr lang="en-US" sz="2800" smtClean="0"/>
              <a:t> (upper 300m) </a:t>
            </a:r>
            <a:r>
              <a:rPr lang="en-US" sz="2800" u="sng" smtClean="0"/>
              <a:t>have warmed</a:t>
            </a:r>
            <a:r>
              <a:rPr lang="en-US" sz="2800" smtClean="0"/>
              <a:t> 0.18</a:t>
            </a:r>
            <a:r>
              <a:rPr lang="en-US" sz="2800" smtClean="0">
                <a:cs typeface="Arial" charset="0"/>
              </a:rPr>
              <a:t>°C since 1950.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74638"/>
            <a:ext cx="8686800" cy="1554162"/>
          </a:xfrm>
        </p:spPr>
        <p:txBody>
          <a:bodyPr/>
          <a:lstStyle/>
          <a:p>
            <a:pPr algn="l" eaLnBrk="1" hangingPunct="1"/>
            <a:r>
              <a:rPr lang="en-US" sz="2800" smtClean="0"/>
              <a:t>2. </a:t>
            </a:r>
            <a:r>
              <a:rPr lang="en-US" sz="2800" smtClean="0">
                <a:solidFill>
                  <a:srgbClr val="FF0000"/>
                </a:solidFill>
              </a:rPr>
              <a:t>Have human activities caused global warming?</a:t>
            </a:r>
            <a:br>
              <a:rPr lang="en-US" sz="2800" smtClean="0">
                <a:solidFill>
                  <a:srgbClr val="FF0000"/>
                </a:solidFill>
              </a:rPr>
            </a:br>
            <a:r>
              <a:rPr lang="en-US" sz="2800" smtClean="0"/>
              <a:t/>
            </a:r>
            <a:br>
              <a:rPr lang="en-US" sz="2800" smtClean="0"/>
            </a:br>
            <a:r>
              <a:rPr lang="en-US" sz="2400" u="sng" smtClean="0"/>
              <a:t>Some background</a:t>
            </a:r>
            <a:r>
              <a:rPr lang="en-US" sz="2400" smtClean="0"/>
              <a:t>:</a:t>
            </a:r>
          </a:p>
        </p:txBody>
      </p:sp>
      <p:sp>
        <p:nvSpPr>
          <p:cNvPr id="9219" name="Rectangle 3"/>
          <p:cNvSpPr>
            <a:spLocks noGrp="1" noChangeArrowheads="1"/>
          </p:cNvSpPr>
          <p:nvPr>
            <p:ph type="body" idx="1"/>
          </p:nvPr>
        </p:nvSpPr>
        <p:spPr>
          <a:xfrm>
            <a:off x="381000" y="1828800"/>
            <a:ext cx="8305800" cy="4297363"/>
          </a:xfrm>
        </p:spPr>
        <p:txBody>
          <a:bodyPr/>
          <a:lstStyle/>
          <a:p>
            <a:pPr eaLnBrk="1" hangingPunct="1"/>
            <a:r>
              <a:rPr lang="en-US" sz="2400" smtClean="0"/>
              <a:t>Showing human causation requires both demonstrating 1) that human emissions can account for the observed warming trends, and 2) showing that other potential explanations cannot.</a:t>
            </a:r>
          </a:p>
          <a:p>
            <a:pPr eaLnBrk="1" hangingPunct="1"/>
            <a:r>
              <a:rPr lang="en-US" sz="2400" smtClean="0"/>
              <a:t>The past earth climate has shown significant temperature variability long before human societies were capable of causing 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9219">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9219">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15962"/>
          </a:xfrm>
        </p:spPr>
        <p:txBody>
          <a:bodyPr/>
          <a:lstStyle/>
          <a:p>
            <a:pPr eaLnBrk="1" hangingPunct="1"/>
            <a:r>
              <a:rPr lang="en-US" sz="2800" smtClean="0"/>
              <a:t>Natural Causes of Temperature Variability:</a:t>
            </a:r>
          </a:p>
        </p:txBody>
      </p:sp>
      <p:sp>
        <p:nvSpPr>
          <p:cNvPr id="11267" name="Rectangle 3"/>
          <p:cNvSpPr>
            <a:spLocks noGrp="1" noChangeArrowheads="1"/>
          </p:cNvSpPr>
          <p:nvPr>
            <p:ph type="body" idx="1"/>
          </p:nvPr>
        </p:nvSpPr>
        <p:spPr>
          <a:xfrm>
            <a:off x="457200" y="1219200"/>
            <a:ext cx="8534400" cy="5181600"/>
          </a:xfrm>
        </p:spPr>
        <p:txBody>
          <a:bodyPr/>
          <a:lstStyle/>
          <a:p>
            <a:pPr marL="609600" indent="-609600" eaLnBrk="1" hangingPunct="1">
              <a:lnSpc>
                <a:spcPct val="90000"/>
              </a:lnSpc>
              <a:buFontTx/>
              <a:buAutoNum type="arabicPeriod"/>
            </a:pPr>
            <a:r>
              <a:rPr lang="en-US" sz="2000" u="sng" smtClean="0"/>
              <a:t>Earth-sun orbital variations</a:t>
            </a:r>
            <a:r>
              <a:rPr lang="en-US" sz="2000" smtClean="0"/>
              <a:t> – </a:t>
            </a:r>
          </a:p>
          <a:p>
            <a:pPr marL="609600" indent="-609600" eaLnBrk="1" hangingPunct="1">
              <a:lnSpc>
                <a:spcPct val="90000"/>
              </a:lnSpc>
              <a:buFontTx/>
              <a:buAutoNum type="alphaLcParenR"/>
            </a:pPr>
            <a:r>
              <a:rPr lang="en-US" sz="2000" smtClean="0"/>
              <a:t>Average earth-sun distance varies over ~100,000 yr. cycle</a:t>
            </a:r>
          </a:p>
          <a:p>
            <a:pPr marL="609600" indent="-609600" eaLnBrk="1" hangingPunct="1">
              <a:lnSpc>
                <a:spcPct val="90000"/>
              </a:lnSpc>
              <a:buFontTx/>
              <a:buAutoNum type="alphaLcParenR"/>
            </a:pPr>
            <a:r>
              <a:rPr lang="en-US" sz="2000" smtClean="0"/>
              <a:t>Timing of perihelion varies in ~</a:t>
            </a:r>
            <a:r>
              <a:rPr lang="en-US" sz="2000" smtClean="0">
                <a:solidFill>
                  <a:srgbClr val="996633"/>
                </a:solidFill>
              </a:rPr>
              <a:t>26,000</a:t>
            </a:r>
            <a:r>
              <a:rPr lang="en-US" sz="2000" smtClean="0"/>
              <a:t> yr. cycle</a:t>
            </a:r>
          </a:p>
          <a:p>
            <a:pPr marL="609600" indent="-609600" eaLnBrk="1" hangingPunct="1">
              <a:lnSpc>
                <a:spcPct val="90000"/>
              </a:lnSpc>
              <a:buFontTx/>
              <a:buAutoNum type="alphaLcParenR"/>
            </a:pPr>
            <a:r>
              <a:rPr lang="en-US" sz="2000" smtClean="0"/>
              <a:t>Axial tilt varies from ~22</a:t>
            </a:r>
            <a:r>
              <a:rPr lang="en-US" sz="2000" smtClean="0">
                <a:cs typeface="Arial" charset="0"/>
              </a:rPr>
              <a:t>°</a:t>
            </a:r>
            <a:r>
              <a:rPr lang="en-US" sz="2000" smtClean="0"/>
              <a:t> to 25</a:t>
            </a:r>
            <a:r>
              <a:rPr lang="en-US" sz="2000" smtClean="0">
                <a:cs typeface="Arial" charset="0"/>
              </a:rPr>
              <a:t>°</a:t>
            </a:r>
            <a:r>
              <a:rPr lang="en-US" sz="2000" smtClean="0"/>
              <a:t> over a ~40,000 yr. cycle</a:t>
            </a:r>
          </a:p>
          <a:p>
            <a:pPr marL="609600" indent="-609600" eaLnBrk="1" hangingPunct="1">
              <a:lnSpc>
                <a:spcPct val="90000"/>
              </a:lnSpc>
              <a:buFontTx/>
              <a:buNone/>
            </a:pPr>
            <a:r>
              <a:rPr lang="en-US" sz="2000" smtClean="0"/>
              <a:t>	There is strong scientific consensus that these cycles are associated with the cycling between ice ages and warm interglacial periods over the past few hundred thousand years.  </a:t>
            </a:r>
            <a:r>
              <a:rPr lang="en-US" sz="2000" u="sng" smtClean="0"/>
              <a:t>These changes are slow and thus unlikely to have caused the rapid warming of the last 100 yrs.</a:t>
            </a:r>
          </a:p>
          <a:p>
            <a:pPr marL="609600" indent="-609600" eaLnBrk="1" hangingPunct="1">
              <a:lnSpc>
                <a:spcPct val="90000"/>
              </a:lnSpc>
              <a:buFontTx/>
              <a:buNone/>
            </a:pPr>
            <a:r>
              <a:rPr lang="en-US" sz="2000" smtClean="0"/>
              <a:t>2.     </a:t>
            </a:r>
            <a:r>
              <a:rPr lang="en-US" sz="2000" u="sng" smtClean="0"/>
              <a:t>Tectonic activity</a:t>
            </a:r>
            <a:r>
              <a:rPr lang="en-US" sz="2000" smtClean="0"/>
              <a:t> affects latitudinal locations of continents and geochemical processes that can affect total snow cover and atmospheric chemistry.  Such changes are too slow (millions of  years) to have caused the rapid warming of past 100 yrs.</a:t>
            </a:r>
          </a:p>
          <a:p>
            <a:pPr marL="609600" indent="-609600" eaLnBrk="1" hangingPunct="1">
              <a:lnSpc>
                <a:spcPct val="90000"/>
              </a:lnSpc>
              <a:buFontTx/>
              <a:buNone/>
            </a:pPr>
            <a:r>
              <a:rPr lang="en-US" sz="2000" smtClean="0"/>
              <a:t>3.      </a:t>
            </a:r>
            <a:r>
              <a:rPr lang="en-US" sz="2000" u="sng" smtClean="0"/>
              <a:t>Volcanic eruptions</a:t>
            </a:r>
            <a:r>
              <a:rPr lang="en-US" sz="2000" smtClean="0"/>
              <a:t> put dust, droplets and ash into the atmosphere, blocking sunlight and cooling temperatures.  No trends in recorded eruption history suggest sustained reductions in past few centuries.</a:t>
            </a:r>
          </a:p>
          <a:p>
            <a:pPr marL="609600" indent="-609600" eaLnBrk="1" hangingPunct="1">
              <a:lnSpc>
                <a:spcPct val="90000"/>
              </a:lnSpc>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5" end="5"/>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609600"/>
          </a:xfrm>
        </p:spPr>
        <p:txBody>
          <a:bodyPr/>
          <a:lstStyle/>
          <a:p>
            <a:pPr eaLnBrk="1" hangingPunct="1"/>
            <a:r>
              <a:rPr lang="en-US" sz="3200" smtClean="0"/>
              <a:t>Natural Causes (con’t)</a:t>
            </a:r>
          </a:p>
        </p:txBody>
      </p:sp>
      <p:sp>
        <p:nvSpPr>
          <p:cNvPr id="12291" name="Rectangle 3"/>
          <p:cNvSpPr>
            <a:spLocks noGrp="1" noChangeArrowheads="1"/>
          </p:cNvSpPr>
          <p:nvPr>
            <p:ph type="body" idx="1"/>
          </p:nvPr>
        </p:nvSpPr>
        <p:spPr>
          <a:xfrm>
            <a:off x="457200" y="838200"/>
            <a:ext cx="8382000" cy="5791200"/>
          </a:xfrm>
        </p:spPr>
        <p:txBody>
          <a:bodyPr/>
          <a:lstStyle/>
          <a:p>
            <a:pPr marL="609600" indent="-609600" eaLnBrk="1" hangingPunct="1">
              <a:lnSpc>
                <a:spcPct val="80000"/>
              </a:lnSpc>
              <a:buFontTx/>
              <a:buAutoNum type="arabicPeriod" startAt="4"/>
            </a:pPr>
            <a:r>
              <a:rPr lang="en-US" sz="2400" u="sng" smtClean="0"/>
              <a:t>Solar output</a:t>
            </a:r>
            <a:r>
              <a:rPr lang="en-US" sz="2400" smtClean="0"/>
              <a:t> has showed little or no upward trend since 1978, when satellites began measurement, only periodic variation of less than 0.1% in 11 yr. cycles.  Earlier records of sunspot activity (related to solar output) suggest an increase in solar radiation dating back ~two centuries, but not recently.  IPCC Scientists believe that at most 20% of warming of past decades can be attributed to increased solar output.</a:t>
            </a:r>
          </a:p>
          <a:p>
            <a:pPr marL="609600" indent="-609600" eaLnBrk="1" hangingPunct="1">
              <a:lnSpc>
                <a:spcPct val="80000"/>
              </a:lnSpc>
              <a:buFontTx/>
              <a:buAutoNum type="arabicPeriod" startAt="4"/>
            </a:pPr>
            <a:r>
              <a:rPr lang="en-US" sz="2400" u="sng" smtClean="0"/>
              <a:t>Earth system internal variability</a:t>
            </a:r>
            <a:r>
              <a:rPr lang="en-US" sz="2400" smtClean="0"/>
              <a:t>, such as the El Nino-Southern Oscillation (warming), can have large effects on temperatures.  However, between 1000 and 1800, the overall </a:t>
            </a:r>
            <a:r>
              <a:rPr lang="en-US" sz="2400" i="1" smtClean="0"/>
              <a:t>proxy record</a:t>
            </a:r>
            <a:r>
              <a:rPr lang="en-US" sz="2400" smtClean="0"/>
              <a:t> shows nothing similar to the rate of warming seen since the late 19</a:t>
            </a:r>
            <a:r>
              <a:rPr lang="en-US" sz="2400" baseline="30000" smtClean="0"/>
              <a:t>th</a:t>
            </a:r>
            <a:r>
              <a:rPr lang="en-US" sz="2400" smtClean="0"/>
              <a:t> century.  The 1990s &amp; 2000s appear to be the warmest decades in 1000 yrs.</a:t>
            </a:r>
          </a:p>
          <a:p>
            <a:pPr marL="609600" indent="-609600" eaLnBrk="1" hangingPunct="1">
              <a:lnSpc>
                <a:spcPct val="80000"/>
              </a:lnSpc>
              <a:buFontTx/>
              <a:buAutoNum type="arabicPeriod" startAt="4"/>
            </a:pPr>
            <a:r>
              <a:rPr lang="en-US" sz="2400" smtClean="0"/>
              <a:t>Therefore, there is no compelling evidence that forcing mechanisms (#1-4), or internal variability (#5), or a combination thereof can account for the rate of warming of the past century.</a:t>
            </a:r>
          </a:p>
          <a:p>
            <a:pPr marL="609600" indent="-609600" eaLnBrk="1" hangingPunct="1">
              <a:lnSpc>
                <a:spcPct val="80000"/>
              </a:lnSpc>
              <a:buFontTx/>
              <a:buNone/>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2800" i="1" smtClean="0"/>
              <a:t>If natural causes and variability do not appear to have caused most of recent warming, are human activities sufficient to have caused it?</a:t>
            </a:r>
          </a:p>
        </p:txBody>
      </p:sp>
      <p:sp>
        <p:nvSpPr>
          <p:cNvPr id="13315" name="Rectangle 3"/>
          <p:cNvSpPr>
            <a:spLocks noGrp="1" noChangeArrowheads="1"/>
          </p:cNvSpPr>
          <p:nvPr>
            <p:ph type="body" idx="1"/>
          </p:nvPr>
        </p:nvSpPr>
        <p:spPr>
          <a:xfrm>
            <a:off x="457200" y="1905000"/>
            <a:ext cx="8229600" cy="4221163"/>
          </a:xfrm>
        </p:spPr>
        <p:txBody>
          <a:bodyPr/>
          <a:lstStyle/>
          <a:p>
            <a:pPr eaLnBrk="1" hangingPunct="1">
              <a:buFontTx/>
              <a:buNone/>
            </a:pPr>
            <a:r>
              <a:rPr lang="en-US" sz="2400" smtClean="0"/>
              <a:t>Human activities have increased the concentrations of CO</a:t>
            </a:r>
            <a:r>
              <a:rPr lang="en-US" sz="2400" baseline="-25000" smtClean="0"/>
              <a:t>2</a:t>
            </a:r>
            <a:r>
              <a:rPr lang="en-US" sz="2400" smtClean="0"/>
              <a:t> (30%) and other greenhouse gasses over past few centuries.  Basic physics provide support for the warming role of greenhouse gasses, as do climate models that are based on physics, and empirical observations.</a:t>
            </a:r>
          </a:p>
          <a:p>
            <a:pPr eaLnBrk="1" hangingPunct="1">
              <a:buFontTx/>
              <a:buNone/>
            </a:pPr>
            <a:endParaRPr lang="en-US" sz="2400" smtClean="0"/>
          </a:p>
          <a:p>
            <a:pPr eaLnBrk="1" hangingPunct="1">
              <a:buFontTx/>
              <a:buNone/>
            </a:pPr>
            <a:r>
              <a:rPr lang="en-US" sz="2400" smtClean="0"/>
              <a:t>The Intergovernmental Panel on Climate Change has concluded that “…most of the observed warming over (the years 1950-2000) is likely to have been due to the increase in greenhouse gas concentrations.”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331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3315">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2800" b="1" smtClean="0"/>
              <a:t>Remember the process in which greenhouse gasses help warm the atmosphere</a:t>
            </a:r>
            <a:r>
              <a:rPr lang="en-US" sz="4000" b="1" smtClean="0"/>
              <a:t>…</a:t>
            </a:r>
          </a:p>
        </p:txBody>
      </p:sp>
      <p:sp>
        <p:nvSpPr>
          <p:cNvPr id="9219" name="Rectangle 3"/>
          <p:cNvSpPr>
            <a:spLocks noGrp="1" noChangeArrowheads="1"/>
          </p:cNvSpPr>
          <p:nvPr>
            <p:ph type="body" idx="1"/>
          </p:nvPr>
        </p:nvSpPr>
        <p:spPr/>
        <p:txBody>
          <a:bodyPr/>
          <a:lstStyle/>
          <a:p>
            <a:pPr eaLnBrk="1" hangingPunct="1"/>
            <a:r>
              <a:rPr lang="en-US" sz="2800" smtClean="0"/>
              <a:t>Some of the shortwave radiation from the sun penetrates the atmosphere, and is absorbed by the earth’s surface.  Then, the earth emits longwave radiation, some of  which is absorbed by the greenhouse gasses in the troposphere.   Thus, solar radiation warms the earth’s surface, and then earth radiation warms the troposphere.  (Note: surface air is also warmed through turbulent heat transfer from the heated earth.)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944562"/>
          </a:xfrm>
        </p:spPr>
        <p:txBody>
          <a:bodyPr/>
          <a:lstStyle/>
          <a:p>
            <a:pPr algn="l" eaLnBrk="1" hangingPunct="1"/>
            <a:r>
              <a:rPr lang="en-US" sz="2800" smtClean="0"/>
              <a:t>3.  </a:t>
            </a:r>
            <a:r>
              <a:rPr lang="en-US" sz="2400" smtClean="0">
                <a:solidFill>
                  <a:srgbClr val="FF0000"/>
                </a:solidFill>
              </a:rPr>
              <a:t>What future changes in global climate are expected?</a:t>
            </a:r>
          </a:p>
        </p:txBody>
      </p:sp>
      <p:sp>
        <p:nvSpPr>
          <p:cNvPr id="15363" name="Rectangle 3"/>
          <p:cNvSpPr>
            <a:spLocks noGrp="1" noChangeArrowheads="1"/>
          </p:cNvSpPr>
          <p:nvPr>
            <p:ph type="body" idx="1"/>
          </p:nvPr>
        </p:nvSpPr>
        <p:spPr>
          <a:xfrm>
            <a:off x="457200" y="1219200"/>
            <a:ext cx="8229600" cy="4906963"/>
          </a:xfrm>
        </p:spPr>
        <p:txBody>
          <a:bodyPr/>
          <a:lstStyle/>
          <a:p>
            <a:pPr eaLnBrk="1" hangingPunct="1">
              <a:lnSpc>
                <a:spcPct val="90000"/>
              </a:lnSpc>
            </a:pPr>
            <a:r>
              <a:rPr lang="en-US" sz="2400" smtClean="0"/>
              <a:t>Future temperatures are likely to be driven mostly by future concentrations of greenhouse gasses, which will depend on future emissions, which will be driven by</a:t>
            </a:r>
          </a:p>
          <a:p>
            <a:pPr lvl="2" eaLnBrk="1" hangingPunct="1">
              <a:lnSpc>
                <a:spcPct val="90000"/>
              </a:lnSpc>
            </a:pPr>
            <a:r>
              <a:rPr lang="en-US" sz="1800" smtClean="0"/>
              <a:t>population increase</a:t>
            </a:r>
          </a:p>
          <a:p>
            <a:pPr lvl="2" eaLnBrk="1" hangingPunct="1">
              <a:lnSpc>
                <a:spcPct val="90000"/>
              </a:lnSpc>
            </a:pPr>
            <a:r>
              <a:rPr lang="en-US" sz="1800" smtClean="0"/>
              <a:t>world economic growth</a:t>
            </a:r>
          </a:p>
          <a:p>
            <a:pPr lvl="2" eaLnBrk="1" hangingPunct="1">
              <a:lnSpc>
                <a:spcPct val="90000"/>
              </a:lnSpc>
            </a:pPr>
            <a:r>
              <a:rPr lang="en-US" sz="1800" smtClean="0"/>
              <a:t>technological trends</a:t>
            </a:r>
          </a:p>
          <a:p>
            <a:pPr lvl="2" eaLnBrk="1" hangingPunct="1">
              <a:lnSpc>
                <a:spcPct val="90000"/>
              </a:lnSpc>
            </a:pPr>
            <a:r>
              <a:rPr lang="en-US" sz="1800" smtClean="0"/>
              <a:t>policies</a:t>
            </a:r>
          </a:p>
          <a:p>
            <a:pPr lvl="2" eaLnBrk="1" hangingPunct="1">
              <a:lnSpc>
                <a:spcPct val="90000"/>
              </a:lnSpc>
            </a:pPr>
            <a:r>
              <a:rPr lang="en-US" sz="1800" smtClean="0"/>
              <a:t>historical events such as major wars, political transitions, or emergence of epidemic diseases</a:t>
            </a:r>
          </a:p>
          <a:p>
            <a:pPr eaLnBrk="1" hangingPunct="1">
              <a:lnSpc>
                <a:spcPct val="90000"/>
              </a:lnSpc>
            </a:pPr>
            <a:r>
              <a:rPr lang="en-US" sz="2400" smtClean="0"/>
              <a:t>Global warming is likely to continue as greenhouse gas concentrations rise.</a:t>
            </a:r>
          </a:p>
          <a:p>
            <a:pPr eaLnBrk="1" hangingPunct="1">
              <a:lnSpc>
                <a:spcPct val="90000"/>
              </a:lnSpc>
            </a:pPr>
            <a:r>
              <a:rPr lang="en-US" sz="2400" smtClean="0"/>
              <a:t>The higher latitudes are expected to continue to show the greatest temperature changes</a:t>
            </a:r>
          </a:p>
          <a:p>
            <a:pPr eaLnBrk="1" hangingPunct="1">
              <a:lnSpc>
                <a:spcPct val="90000"/>
              </a:lnSpc>
            </a:pPr>
            <a:r>
              <a:rPr lang="en-US" sz="2400" smtClean="0"/>
              <a:t>Is the intensity of hurricanes is likely to increase?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1536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4" end="4"/>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1536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5" end="5"/>
                                            </p:txEl>
                                          </p:spTgt>
                                        </p:tgtEl>
                                        <p:attrNameLst>
                                          <p:attrName>ppt_c</p:attrName>
                                        </p:attrNameLst>
                                      </p:cBhvr>
                                      <p:to>
                                        <a:schemeClr val="bg2"/>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36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6" end="6"/>
                                            </p:txEl>
                                          </p:spTgt>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36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7" end="7"/>
                                            </p:txEl>
                                          </p:spTgt>
                                        </p:tgtEl>
                                        <p:attrNameLst>
                                          <p:attrName>ppt_c</p:attrName>
                                        </p:attrNameLst>
                                      </p:cBhvr>
                                      <p:to>
                                        <a:schemeClr val="bg2"/>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1059</TotalTime>
  <Words>1065</Words>
  <Application>Microsoft Office PowerPoint</Application>
  <PresentationFormat>On-screen Show (4:3)</PresentationFormat>
  <Paragraphs>58</Paragraphs>
  <Slides>10</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Key Questions about Climate Change</vt:lpstr>
      <vt:lpstr>1.  Is the lower atmosphere becoming warmer?</vt:lpstr>
      <vt:lpstr>1.  Is the lower atmosphere becoming warmer? (con’t)</vt:lpstr>
      <vt:lpstr>2. Have human activities caused global warming?  Some background:</vt:lpstr>
      <vt:lpstr>Natural Causes of Temperature Variability:</vt:lpstr>
      <vt:lpstr>Natural Causes (con’t)</vt:lpstr>
      <vt:lpstr>If natural causes and variability do not appear to have caused most of recent warming, are human activities sufficient to have caused it?</vt:lpstr>
      <vt:lpstr>Remember the process in which greenhouse gasses help warm the atmosphere…</vt:lpstr>
      <vt:lpstr>3.  What future changes in global climate are expected?</vt:lpstr>
      <vt:lpstr>4. What are likely impacts of global warming ?</vt:lpstr>
    </vt:vector>
  </TitlesOfParts>
  <Company>Western Oregon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Questions about Climate Change</dc:title>
  <dc:creator>mcgladm</dc:creator>
  <cp:lastModifiedBy>Western Oregon University</cp:lastModifiedBy>
  <cp:revision>53</cp:revision>
  <dcterms:created xsi:type="dcterms:W3CDTF">2006-11-11T23:02:49Z</dcterms:created>
  <dcterms:modified xsi:type="dcterms:W3CDTF">2012-05-16T01:05:16Z</dcterms:modified>
</cp:coreProperties>
</file>